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60" r:id="rId6"/>
    <p:sldId id="261" r:id="rId7"/>
    <p:sldId id="290" r:id="rId8"/>
    <p:sldId id="291" r:id="rId9"/>
    <p:sldId id="307" r:id="rId10"/>
    <p:sldId id="294" r:id="rId11"/>
    <p:sldId id="295" r:id="rId12"/>
    <p:sldId id="299" r:id="rId13"/>
    <p:sldId id="300" r:id="rId14"/>
    <p:sldId id="301" r:id="rId15"/>
    <p:sldId id="267" r:id="rId16"/>
    <p:sldId id="296" r:id="rId17"/>
    <p:sldId id="297" r:id="rId18"/>
    <p:sldId id="298" r:id="rId19"/>
    <p:sldId id="271" r:id="rId20"/>
  </p:sldIdLst>
  <p:sldSz cx="12192000" cy="6858000"/>
  <p:notesSz cx="12192000" cy="6858000"/>
  <p:custDataLst>
    <p:tags r:id="rId2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1. </a:t>
            </a:r>
            <a:r>
              <a:rPr lang="zh-CN" altLang="en-US"/>
              <a:t>未来的话语可能会影响当前话语的情感检测，但先前的方法往往依赖于使用未来的话语来预测当前话语的情感，这在实际情况中并不实用。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在平衡同理心和情感惯性方面存在困难。对话的情感动态涉及到自我依赖（情感惯性）和人际依赖（同理心）两个方面，而在建模内部模态交互时，平衡同理心和情感惯性之间的关系是一个重大挑战。</a:t>
            </a:r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多模态信息涉及到具有冲突情感的内容，但现有研究尚未解决这种差异。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15.png"/><Relationship Id="rId16" Type="http://schemas.openxmlformats.org/officeDocument/2006/relationships/tags" Target="../tags/tag2.xml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6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6.png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724140" y="5937885"/>
            <a:ext cx="37484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Tingting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7400" y="5257800"/>
            <a:ext cx="19354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 2024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86885" y="5511165"/>
            <a:ext cx="422402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Code:https://github.com/TuGengs/AdaIGN</a:t>
            </a:r>
            <a:endParaRPr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3" name="object 38"/>
          <p:cNvSpPr txBox="1"/>
          <p:nvPr>
            <p:custDataLst>
              <p:tags r:id="rId15"/>
            </p:custDataLst>
          </p:nvPr>
        </p:nvSpPr>
        <p:spPr>
          <a:xfrm>
            <a:off x="656971" y="1557858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Adaptive Graph Learning for Multimodal Conversational Emotion Detection</a:t>
            </a:r>
            <a:endParaRPr sz="2800" b="1" dirty="0">
              <a:solidFill>
                <a:schemeClr val="bg1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object 38"/>
          <p:cNvSpPr txBox="1"/>
          <p:nvPr>
            <p:custDataLst>
              <p:tags r:id="rId16"/>
            </p:custDataLst>
          </p:nvPr>
        </p:nvSpPr>
        <p:spPr>
          <a:xfrm>
            <a:off x="642366" y="1524203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Adaptive Graph Learning for Multimodal Conversational Emotion Detection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000" y="2569210"/>
            <a:ext cx="10696575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200" y="120396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Emotion Classifier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1600200"/>
            <a:ext cx="7296150" cy="11715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3067050"/>
            <a:ext cx="703897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200" y="120396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Emotion Classifier</a:t>
            </a: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2148840"/>
            <a:ext cx="7350760" cy="45542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44525" y="16764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Keeping Loss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200" y="120396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Emotion Classifier</a:t>
            </a:r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420" y="2509520"/>
            <a:ext cx="8772525" cy="18383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09600" y="172275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Dropping Loss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75" y="1966595"/>
            <a:ext cx="11601450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209800"/>
            <a:ext cx="5238750" cy="21050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1752600"/>
            <a:ext cx="521017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1447800"/>
            <a:ext cx="6520815" cy="27362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8505" y="4326890"/>
            <a:ext cx="6137910" cy="23615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447800"/>
            <a:ext cx="4270375" cy="51663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9040" y="2819400"/>
            <a:ext cx="5467350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4800" y="1828800"/>
            <a:ext cx="4383405" cy="426593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(1) Previous approaches in modeling intra-modal interactions have often relied on using future utterances to predict the current one’s emotion.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endParaRPr sz="20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endParaRPr sz="20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lang="en-US" altLang="zh-CN" sz="2000" dirty="0">
                <a:latin typeface="Arial" panose="020B0604020202020204"/>
                <a:cs typeface="Arial" panose="020B0604020202020204"/>
              </a:rPr>
              <a:t>(2) The difficulty of balancing empathy and emotional inertia.</a:t>
            </a:r>
            <a:endParaRPr lang="en-US" altLang="zh-CN" sz="20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endParaRPr lang="en-US" altLang="zh-CN" sz="20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endParaRPr lang="en-US" altLang="zh-CN" sz="20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lang="en-US" altLang="zh-CN" sz="2000" dirty="0">
                <a:latin typeface="Arial" panose="020B0604020202020204"/>
                <a:cs typeface="Arial" panose="020B0604020202020204"/>
              </a:rPr>
              <a:t>(3) Multimodal information involves content with conflicting emotions.</a:t>
            </a:r>
            <a:endParaRPr lang="en-US" altLang="zh-CN" sz="20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4125" y="1487170"/>
            <a:ext cx="6955155" cy="4826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04305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752600"/>
            <a:ext cx="11942445" cy="3556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2057400"/>
            <a:ext cx="6657975" cy="11525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3209290"/>
            <a:ext cx="7282180" cy="11811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2745" y="2134235"/>
            <a:ext cx="4129405" cy="42545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52400" y="1573530"/>
            <a:ext cx="24485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Utterance-level Encoder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7"/>
          <a:stretch>
            <a:fillRect/>
          </a:stretch>
        </p:blipFill>
        <p:spPr>
          <a:xfrm>
            <a:off x="2272030" y="1600200"/>
            <a:ext cx="8119745" cy="4806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200" y="120396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Adaptive Interactive Graph Network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28600" y="17399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Graph Structure</a:t>
            </a: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1797050"/>
            <a:ext cx="2222500" cy="3111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1762760"/>
            <a:ext cx="2935106" cy="3096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28600" y="223837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Gumbel Softmax Sampling</a:t>
            </a:r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2783205"/>
            <a:ext cx="5915025" cy="3994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276600"/>
            <a:ext cx="6474460" cy="76263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0" y="2809875"/>
            <a:ext cx="3055620" cy="37274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04800" y="465264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Selection Policies</a:t>
            </a:r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7465" y="4652645"/>
            <a:ext cx="2280666" cy="3096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4000" y="4648200"/>
            <a:ext cx="2207604" cy="3096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135" y="5257800"/>
            <a:ext cx="6690360" cy="8115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781175"/>
            <a:ext cx="2743200" cy="25717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2057400"/>
            <a:ext cx="6410325" cy="201930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124200" y="51816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https://www.cnblogs.com/jack-nie-23/p/16565036.html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200" y="120396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Adaptive Interactive Graph Network</a:t>
            </a:r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1760855"/>
            <a:ext cx="7534275" cy="18097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875" y="3591560"/>
            <a:ext cx="8382000" cy="90487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762000" y="16002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Pseudo Labels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200" y="120396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Adaptive Interactive Graph Network</a:t>
            </a:r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762000" y="16002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Graph Convolution Operation</a:t>
            </a: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2218055"/>
            <a:ext cx="7258050" cy="18192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2200" y="2209800"/>
            <a:ext cx="2063913" cy="36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8400" y="2743200"/>
            <a:ext cx="1945161" cy="36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IxYjZlOTljOWQ1ZGZmNmM0MTA5MTQwMDU0N2IzYmYifQ=="/>
  <p:tag name="COMMONDATA" val="eyJoZGlkIjoiMDljYzUzMWQ4OWI0YzBkYjYzMDRhZTY5ZjZkYmFmYT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3848</Words>
  <Application>WPS 演示</Application>
  <PresentationFormat>On-screen Show (4:3)</PresentationFormat>
  <Paragraphs>276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Jas.</cp:lastModifiedBy>
  <cp:revision>20</cp:revision>
  <dcterms:created xsi:type="dcterms:W3CDTF">2023-09-17T03:47:00Z</dcterms:created>
  <dcterms:modified xsi:type="dcterms:W3CDTF">2024-04-25T10:16:42Z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2023-09-22T08:00:00Z</vt:filetime>
  </property>
  <property fmtid="{D5CDD505-2E9C-101B-9397-08002B2CF9AE}" pid="5" name="ICV">
    <vt:lpwstr>BFC60F1E4B654F59B9FAA20B722374A5_13</vt:lpwstr>
  </property>
  <property fmtid="{D5CDD505-2E9C-101B-9397-08002B2CF9AE}" pid="6" name="KSOProductBuildVer">
    <vt:lpwstr>2052-12.1.0.16729</vt:lpwstr>
  </property>
</Properties>
</file>